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7" r:id="rId3"/>
    <p:sldId id="258" r:id="rId4"/>
    <p:sldId id="278" r:id="rId5"/>
    <p:sldId id="259" r:id="rId6"/>
    <p:sldId id="260" r:id="rId7"/>
    <p:sldId id="257" r:id="rId8"/>
    <p:sldId id="271" r:id="rId9"/>
    <p:sldId id="273" r:id="rId10"/>
    <p:sldId id="261" r:id="rId11"/>
    <p:sldId id="263" r:id="rId12"/>
    <p:sldId id="264" r:id="rId13"/>
    <p:sldId id="265" r:id="rId14"/>
    <p:sldId id="272" r:id="rId15"/>
    <p:sldId id="266" r:id="rId16"/>
    <p:sldId id="274" r:id="rId17"/>
    <p:sldId id="275" r:id="rId18"/>
    <p:sldId id="262" r:id="rId19"/>
    <p:sldId id="276" r:id="rId20"/>
    <p:sldId id="27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 and Motivation" id="{F456BFA4-C382-8145-B05E-3082F5DEB598}">
          <p14:sldIdLst>
            <p14:sldId id="256"/>
            <p14:sldId id="277"/>
            <p14:sldId id="258"/>
            <p14:sldId id="278"/>
            <p14:sldId id="259"/>
            <p14:sldId id="260"/>
            <p14:sldId id="257"/>
            <p14:sldId id="271"/>
            <p14:sldId id="273"/>
          </p14:sldIdLst>
        </p14:section>
        <p14:section name="Related Work" id="{542FED07-2697-954C-812E-F2A747727BDE}">
          <p14:sldIdLst>
            <p14:sldId id="261"/>
            <p14:sldId id="263"/>
            <p14:sldId id="264"/>
            <p14:sldId id="265"/>
            <p14:sldId id="272"/>
            <p14:sldId id="266"/>
            <p14:sldId id="274"/>
            <p14:sldId id="275"/>
          </p14:sldIdLst>
        </p14:section>
        <p14:section name="Proposed approach" id="{263A1B0F-6A65-2D45-BAD3-062E6F589161}">
          <p14:sldIdLst>
            <p14:sldId id="262"/>
            <p14:sldId id="276"/>
          </p14:sldIdLst>
        </p14:section>
        <p14:section name="End slide" id="{2249AEE2-7985-9A41-B4CE-B5FF74E099CB}">
          <p14:sldIdLst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00"/>
    <p:restoredTop sz="94626"/>
  </p:normalViewPr>
  <p:slideViewPr>
    <p:cSldViewPr snapToGrid="0" snapToObjects="1">
      <p:cViewPr varScale="1">
        <p:scale>
          <a:sx n="105" d="100"/>
          <a:sy n="105" d="100"/>
        </p:scale>
        <p:origin x="224" y="5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0FAC3-142A-EC45-AF3E-D0BD90701C40}" type="datetimeFigureOut">
              <a:rPr lang="en-US" smtClean="0"/>
              <a:t>10/1/19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4EFEC-A7EA-D24F-977C-A149392E55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961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04EFEC-A7EA-D24F-977C-A149392E559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588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7ADB4-ABFA-D148-8C71-4AC0E2DFCA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40B754-6363-A44F-9AE9-E401730709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D3AFC-E7F8-4446-9B7B-80A6DC77E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0F8AD-9F81-C744-A458-26B3148C6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9A3060-7CE1-6141-833A-5924789FD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228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2424-4DF7-E841-94F4-EEE08980A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B7271C-EFAA-0B47-8958-CD14D93D22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B7D05-7397-0647-921D-5863D1BAA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125B3D-A40F-E945-A101-8E59900B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0A9A3-EDBF-CE44-B0EA-3BB966208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30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1D4027-A6FD-6049-B7F4-666FE42E43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D43618-B767-324F-9BDD-B8C03A773C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E46C-C25F-7846-AEE9-033C64F3F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0E12A-A5BF-1C48-BD47-EE0031430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118E2-78B6-D34E-85A0-A2AD20252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92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82725-F076-924A-AD4E-0BED36BFB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B3AD8-DB12-D047-A56A-151708F30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76386-49F4-F847-B014-3E21E60C1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E88B-76B0-244E-8DCC-97F43966B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208A4-6473-304C-9183-25BB311CB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66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0C6CB-7B47-A141-960D-F26F8D0F4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6103BD-4015-3945-A275-7E8D5BD43E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1F44C-D09F-054E-9728-5A209C54B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62E96-494F-D44E-8529-4057C6BB8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AEAA6F-5BD2-0C49-825C-8227B86D3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341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10706-3427-7147-B21F-AC0F7F3C1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D2837-256F-D24D-93E9-AC70827995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7C7E30-9AC3-FC49-8424-25A142C4E8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942A4B-EEA6-1F4E-AAF8-1FB0AB8FF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2E5779-E9A9-F941-8EAB-3D47A1F1B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9E9300-2C5A-7740-9D4A-7BD2B5810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145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03F83-D9F3-1E4E-B0FB-576AAD459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8934D-0004-2449-9789-83068416C4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ACC55-4DB6-494E-9BDA-99BE5739BE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E7D00-5D07-F94E-B048-CBF37DFE58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38D082-6B1C-C548-B25F-8F255D06F9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43135D-D224-E847-A380-47BB42567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956A17-1CB9-0244-B957-7E271506C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7910B4-B411-764B-91E6-F264ECFB6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54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F84AA-D13D-334A-872C-A7862253D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38D0E1-AD3F-0149-B0FA-941EC0101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406266-F973-6F4E-89C1-DA9E6FFEA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8F9CD-2787-8C42-88A3-4DB32704B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95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9BD38F-6782-CF4F-8EB4-19B1A9F07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464EF1-F6B7-3C4F-A05C-0A18C77E1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4B429-35C0-3148-9CB7-58EB828D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57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A8D1C-E103-E548-8587-CF6330ED2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2450D9-05BE-5945-A1AA-632A72A2F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00BD54-6FEC-EE48-AE97-930CA3162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2B344-CC1B-374C-86D0-D300F90FB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0F427-8F78-924E-8031-9299D7E2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6F286-1F01-284F-A97F-F5C53E8A6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288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A6FA7-5B21-FD46-84AF-58815F609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4F0FC6-F96E-F345-B404-3FA8F432EE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B99451-B3D4-2343-AB96-4CF8B542F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6B3BED-1E2A-D149-911A-450106193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20E72-EB7E-7F44-9DE0-B4F2DEB18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2D4BA-49BC-1740-8F36-C2C859155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037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1591D3-41AF-DE40-A89A-F0F8E9D94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31445-82E4-2045-B01C-A67852D57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83E46-B83D-1542-B839-2CA1FE7FE2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1678BD-FA80-134D-998F-59CE0CA5724C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E7E62-C470-6440-8E81-7328051776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EAD4B7-4B8A-424D-9C18-2D7AF2BFF1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2E538-600E-584F-BAB7-CB8524211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406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1048E-0576-4941-B8FC-EAFAD1C739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Leveraging network topology for better fake account detection in social networks*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E43BB3-4170-4B4A-A7AF-4F6728FE6BC2}"/>
              </a:ext>
            </a:extLst>
          </p:cNvPr>
          <p:cNvSpPr txBox="1"/>
          <p:nvPr/>
        </p:nvSpPr>
        <p:spPr>
          <a:xfrm>
            <a:off x="6326974" y="4421739"/>
            <a:ext cx="226380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Nagmat</a:t>
            </a:r>
            <a:r>
              <a:rPr lang="en-US" sz="2400" dirty="0"/>
              <a:t> </a:t>
            </a:r>
            <a:r>
              <a:rPr lang="en-US" sz="2400" dirty="0" err="1"/>
              <a:t>Nazarov</a:t>
            </a:r>
            <a:endParaRPr lang="en-US" sz="2400" dirty="0"/>
          </a:p>
          <a:p>
            <a:pPr algn="ctr"/>
            <a:r>
              <a:rPr lang="en-US" dirty="0" err="1"/>
              <a:t>nagmat@snu.ac.kr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7BF5B0-62BF-F84A-B3E8-E552278A50F6}"/>
              </a:ext>
            </a:extLst>
          </p:cNvPr>
          <p:cNvSpPr txBox="1"/>
          <p:nvPr/>
        </p:nvSpPr>
        <p:spPr>
          <a:xfrm>
            <a:off x="10292575" y="6188927"/>
            <a:ext cx="14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*working 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C2BC1C-CACF-AD40-9CAE-2F30CF3AA7EC}"/>
              </a:ext>
            </a:extLst>
          </p:cNvPr>
          <p:cNvSpPr txBox="1"/>
          <p:nvPr/>
        </p:nvSpPr>
        <p:spPr>
          <a:xfrm>
            <a:off x="3713477" y="4411833"/>
            <a:ext cx="215155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Björn </a:t>
            </a:r>
            <a:r>
              <a:rPr lang="en-US" sz="2400" dirty="0" err="1"/>
              <a:t>Bebensee</a:t>
            </a:r>
            <a:endParaRPr lang="en-US" sz="2400" dirty="0"/>
          </a:p>
          <a:p>
            <a:r>
              <a:rPr lang="en-US" dirty="0" err="1"/>
              <a:t>bebensee@snu.ac.kr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1695D829-6EEC-E043-8281-CECD9D3E89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1185"/>
            <a:ext cx="9144000" cy="369332"/>
          </a:xfrm>
        </p:spPr>
        <p:txBody>
          <a:bodyPr>
            <a:noAutofit/>
          </a:bodyPr>
          <a:lstStyle/>
          <a:p>
            <a:r>
              <a:rPr lang="en-US" sz="2800" dirty="0"/>
              <a:t>Proposal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4258902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11E990-D387-3B4E-A830-8897FED2BABE}"/>
              </a:ext>
            </a:extLst>
          </p:cNvPr>
          <p:cNvSpPr/>
          <p:nvPr/>
        </p:nvSpPr>
        <p:spPr>
          <a:xfrm>
            <a:off x="838198" y="3794235"/>
            <a:ext cx="10964917" cy="211257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F488D-0A86-8746-9DAF-C83716A91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64917" cy="4351338"/>
          </a:xfrm>
        </p:spPr>
        <p:txBody>
          <a:bodyPr/>
          <a:lstStyle/>
          <a:p>
            <a:r>
              <a:rPr lang="en-US" dirty="0"/>
              <a:t>build clusters of users based on account creation data</a:t>
            </a:r>
          </a:p>
          <a:p>
            <a:r>
              <a:rPr lang="en-US" dirty="0"/>
              <a:t>classify entire clusters rather than single users</a:t>
            </a:r>
          </a:p>
          <a:p>
            <a:r>
              <a:rPr lang="en-US" dirty="0"/>
              <a:t>pipeline divided in cluster builder, profile </a:t>
            </a:r>
            <a:r>
              <a:rPr lang="en-US" dirty="0" err="1"/>
              <a:t>featurizer</a:t>
            </a:r>
            <a:r>
              <a:rPr lang="en-US" dirty="0"/>
              <a:t> and account scorer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For our project:</a:t>
            </a:r>
          </a:p>
          <a:p>
            <a:pPr lvl="1"/>
            <a:r>
              <a:rPr lang="en-US" sz="2800" dirty="0"/>
              <a:t>Clustering may be useful to leverage similarities</a:t>
            </a:r>
          </a:p>
          <a:p>
            <a:pPr lvl="1"/>
            <a:r>
              <a:rPr lang="en-US" sz="2800" dirty="0"/>
              <a:t>Perhaps use clustering on graph features? Cluster nodes with similar graph structure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11DA30-9D83-6D4F-BEFE-B4B4F82E7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Related Work: Xiao et al., “Detecting Clusters of Fake Accounts in Online Social Networks”</a:t>
            </a:r>
          </a:p>
        </p:txBody>
      </p:sp>
    </p:spTree>
    <p:extLst>
      <p:ext uri="{BB962C8B-B14F-4D97-AF65-F5344CB8AC3E}">
        <p14:creationId xmlns:p14="http://schemas.microsoft.com/office/powerpoint/2010/main" val="1575354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DB36837-A7DB-5941-A4AA-783750CB5431}"/>
              </a:ext>
            </a:extLst>
          </p:cNvPr>
          <p:cNvSpPr/>
          <p:nvPr/>
        </p:nvSpPr>
        <p:spPr>
          <a:xfrm>
            <a:off x="838201" y="4866290"/>
            <a:ext cx="10515600" cy="15450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90584A-16AE-1F4C-B7C2-430FFBE37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Related Work: Chowdhury et al., “Botnet detection using graph‐based feature clustering”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805D4-D05A-774C-8B25-8E5EF988D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graph-based features for clustering to identify botnets from network traffic</a:t>
            </a:r>
          </a:p>
          <a:p>
            <a:r>
              <a:rPr lang="en-US" dirty="0"/>
              <a:t>identify clusters of suspicious nodes, then classify only those most likely to be bots</a:t>
            </a:r>
          </a:p>
          <a:p>
            <a:pPr marL="0" indent="0">
              <a:buNone/>
            </a:pPr>
            <a:r>
              <a:rPr lang="en-US" dirty="0"/>
              <a:t>Shortcomings:</a:t>
            </a:r>
          </a:p>
          <a:p>
            <a:pPr lvl="1"/>
            <a:r>
              <a:rPr lang="en-US" dirty="0"/>
              <a:t>slow</a:t>
            </a:r>
          </a:p>
          <a:p>
            <a:pPr lvl="1"/>
            <a:r>
              <a:rPr lang="en-US" dirty="0"/>
              <a:t>computation took 30 hours on a supercomputer albeit for a large dataset</a:t>
            </a:r>
          </a:p>
          <a:p>
            <a:pPr marL="0" indent="0">
              <a:buNone/>
            </a:pPr>
            <a:r>
              <a:rPr lang="en-US" dirty="0"/>
              <a:t>For our project:</a:t>
            </a:r>
          </a:p>
          <a:p>
            <a:pPr lvl="1"/>
            <a:r>
              <a:rPr lang="en-US" dirty="0"/>
              <a:t>different dataset but very similar idea to ours</a:t>
            </a:r>
          </a:p>
          <a:p>
            <a:pPr lvl="1"/>
            <a:r>
              <a:rPr lang="en-US" dirty="0"/>
              <a:t>use topology of social graph to cluster suspicious nodes (user accounts)</a:t>
            </a:r>
          </a:p>
        </p:txBody>
      </p:sp>
    </p:spTree>
    <p:extLst>
      <p:ext uri="{BB962C8B-B14F-4D97-AF65-F5344CB8AC3E}">
        <p14:creationId xmlns:p14="http://schemas.microsoft.com/office/powerpoint/2010/main" val="3372746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227606A-AF50-4B4F-BD77-66A7E9B5DFD9}"/>
              </a:ext>
            </a:extLst>
          </p:cNvPr>
          <p:cNvSpPr/>
          <p:nvPr/>
        </p:nvSpPr>
        <p:spPr>
          <a:xfrm>
            <a:off x="743607" y="4078015"/>
            <a:ext cx="10964916" cy="19444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0EE5DF-A853-874E-9D31-A6527833A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Related Work: Cao et al., “Aiding the detection of fake accounts in large scale social online services”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BBC49-3BFE-BC42-ADE9-48D116692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observation: few connections between real users and fake accounts</a:t>
            </a:r>
          </a:p>
          <a:p>
            <a:r>
              <a:rPr lang="en-US" dirty="0"/>
              <a:t>therefore: random walks starting at real user less likely to end up at fake account</a:t>
            </a:r>
          </a:p>
          <a:p>
            <a:r>
              <a:rPr lang="en-US" dirty="0"/>
              <a:t>idea: use random walk probabilities to rank nodes, then manually remove accounts</a:t>
            </a:r>
          </a:p>
          <a:p>
            <a:pPr marL="0" indent="0">
              <a:buNone/>
            </a:pPr>
            <a:r>
              <a:rPr lang="en-US" dirty="0"/>
              <a:t>For our project:</a:t>
            </a:r>
          </a:p>
          <a:p>
            <a:pPr lvl="1"/>
            <a:r>
              <a:rPr lang="en-US" sz="2800" dirty="0"/>
              <a:t>random walk probabilities are an interesting metric for classification</a:t>
            </a:r>
          </a:p>
          <a:p>
            <a:pPr lvl="1"/>
            <a:r>
              <a:rPr lang="en-US" sz="2800" dirty="0"/>
              <a:t>authors also provide way to compute it using </a:t>
            </a:r>
            <a:r>
              <a:rPr lang="en-US" sz="2800" i="1" dirty="0"/>
              <a:t>power iteration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80204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14751-4500-0B40-845F-F2D9F552F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Work: Lundberg et al., “Towards a language independent Twitter bot detector”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34187-BB3E-4641-9ADD-EAA752EB6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language-independent approach to classify single tweets as auto generated or human-generated</a:t>
            </a:r>
          </a:p>
          <a:p>
            <a:r>
              <a:rPr lang="en-US" dirty="0"/>
              <a:t>use 10 features:</a:t>
            </a:r>
          </a:p>
          <a:p>
            <a:pPr lvl="1"/>
            <a:r>
              <a:rPr lang="en-US" dirty="0" err="1"/>
              <a:t>isReply</a:t>
            </a:r>
            <a:endParaRPr lang="en-US" dirty="0"/>
          </a:p>
          <a:p>
            <a:pPr lvl="1"/>
            <a:r>
              <a:rPr lang="en-US" dirty="0" err="1"/>
              <a:t>isRetweet</a:t>
            </a:r>
            <a:endParaRPr lang="en-US" dirty="0"/>
          </a:p>
          <a:p>
            <a:pPr lvl="1"/>
            <a:r>
              <a:rPr lang="en-US" dirty="0" err="1"/>
              <a:t>hashtagDensity</a:t>
            </a:r>
            <a:r>
              <a:rPr lang="en-US" dirty="0"/>
              <a:t>, </a:t>
            </a:r>
            <a:r>
              <a:rPr lang="en-US" dirty="0" err="1"/>
              <a:t>urlDensity</a:t>
            </a:r>
            <a:r>
              <a:rPr lang="en-US" dirty="0"/>
              <a:t>, </a:t>
            </a:r>
            <a:r>
              <a:rPr lang="en-US" dirty="0" err="1"/>
              <a:t>mentionDensity</a:t>
            </a:r>
            <a:r>
              <a:rPr lang="en-US" dirty="0"/>
              <a:t> (# / # of words)</a:t>
            </a:r>
          </a:p>
          <a:p>
            <a:pPr lvl="1"/>
            <a:r>
              <a:rPr lang="en-US" dirty="0" err="1"/>
              <a:t>statusesPerDay</a:t>
            </a:r>
            <a:r>
              <a:rPr lang="en-US" dirty="0"/>
              <a:t>, </a:t>
            </a:r>
            <a:r>
              <a:rPr lang="en-US" dirty="0" err="1"/>
              <a:t>favoritesPerDay</a:t>
            </a:r>
            <a:endParaRPr lang="en-US" dirty="0"/>
          </a:p>
          <a:p>
            <a:pPr lvl="1"/>
            <a:r>
              <a:rPr lang="en-US" dirty="0" err="1"/>
              <a:t>accountReputation</a:t>
            </a:r>
            <a:r>
              <a:rPr lang="en-US" dirty="0"/>
              <a:t> (# followers/(#following + #followers)</a:t>
            </a:r>
          </a:p>
          <a:p>
            <a:pPr lvl="1"/>
            <a:r>
              <a:rPr lang="en-US" dirty="0" err="1"/>
              <a:t>deviceType</a:t>
            </a:r>
            <a:r>
              <a:rPr lang="en-US" dirty="0"/>
              <a:t> </a:t>
            </a:r>
          </a:p>
          <a:p>
            <a:r>
              <a:rPr lang="en-US" dirty="0"/>
              <a:t>tree-based models, specifically random forests (RF), performed best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77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63008C1-A6A6-254E-9645-FB9739619616}"/>
              </a:ext>
            </a:extLst>
          </p:cNvPr>
          <p:cNvSpPr/>
          <p:nvPr/>
        </p:nvSpPr>
        <p:spPr>
          <a:xfrm>
            <a:off x="838200" y="4450146"/>
            <a:ext cx="10515600" cy="162483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34187-BB3E-4641-9ADD-EAA752EB6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Shortcomings: </a:t>
            </a:r>
          </a:p>
          <a:p>
            <a:pPr lvl="1"/>
            <a:r>
              <a:rPr lang="en-US" sz="2800" dirty="0"/>
              <a:t>Only used a dataset of tweets in two languages, may perform better with more data</a:t>
            </a:r>
          </a:p>
          <a:p>
            <a:pPr lvl="1"/>
            <a:r>
              <a:rPr lang="en-US" sz="2800" dirty="0"/>
              <a:t>model only tested on one other (syntactically–related) language</a:t>
            </a:r>
          </a:p>
          <a:p>
            <a:pPr lvl="1"/>
            <a:r>
              <a:rPr lang="en-US" sz="2800" dirty="0"/>
              <a:t>may not really be language-independent</a:t>
            </a:r>
          </a:p>
          <a:p>
            <a:endParaRPr lang="en-US" dirty="0"/>
          </a:p>
          <a:p>
            <a:r>
              <a:rPr lang="en-US" dirty="0"/>
              <a:t>For our project:</a:t>
            </a:r>
          </a:p>
          <a:p>
            <a:pPr lvl="1"/>
            <a:r>
              <a:rPr lang="en-US" sz="2800" dirty="0"/>
              <a:t>consider features used in the paper for our classifier</a:t>
            </a:r>
          </a:p>
          <a:p>
            <a:pPr lvl="1"/>
            <a:r>
              <a:rPr lang="en-US" sz="2800" dirty="0"/>
              <a:t>focus on tree-based algorithms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214751-4500-0B40-845F-F2D9F552F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Work: Lundberg et al., “Towards a language independent Twitter bot detector”</a:t>
            </a:r>
          </a:p>
        </p:txBody>
      </p:sp>
    </p:spTree>
    <p:extLst>
      <p:ext uri="{BB962C8B-B14F-4D97-AF65-F5344CB8AC3E}">
        <p14:creationId xmlns:p14="http://schemas.microsoft.com/office/powerpoint/2010/main" val="1498003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62413-7D87-B94B-AEEB-51845A8B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Work: Cornelissen et al., “A network topology approach to bot classification”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8222D-0770-C046-B220-FBC851E60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topology of a user’s network (ego graph) may be sufficient to determine whether the user is an automated agent or human</a:t>
            </a:r>
          </a:p>
          <a:p>
            <a:r>
              <a:rPr lang="en-US" dirty="0"/>
              <a:t>approach uses features from ego graph to perform clustering</a:t>
            </a:r>
          </a:p>
          <a:p>
            <a:r>
              <a:rPr lang="en-US" dirty="0"/>
              <a:t>features used:</a:t>
            </a:r>
          </a:p>
          <a:p>
            <a:pPr lvl="1"/>
            <a:r>
              <a:rPr lang="en-US" dirty="0"/>
              <a:t>Network size</a:t>
            </a:r>
          </a:p>
          <a:p>
            <a:pPr lvl="1"/>
            <a:r>
              <a:rPr lang="en-US" dirty="0"/>
              <a:t>Density</a:t>
            </a:r>
          </a:p>
          <a:p>
            <a:pPr lvl="1"/>
            <a:r>
              <a:rPr lang="en-US" dirty="0"/>
              <a:t>Clustering coefficient</a:t>
            </a:r>
          </a:p>
          <a:p>
            <a:pPr lvl="1"/>
            <a:r>
              <a:rPr lang="en-US" dirty="0"/>
              <a:t>Centrality</a:t>
            </a:r>
          </a:p>
          <a:p>
            <a:pPr lvl="1"/>
            <a:r>
              <a:rPr lang="en-US" dirty="0"/>
              <a:t>Graph centralization</a:t>
            </a:r>
          </a:p>
          <a:p>
            <a:pPr lvl="1"/>
            <a:r>
              <a:rPr lang="en-US" dirty="0"/>
              <a:t>Reciprocity</a:t>
            </a:r>
          </a:p>
          <a:p>
            <a:pPr lvl="1"/>
            <a:r>
              <a:rPr lang="en-US" dirty="0" err="1"/>
              <a:t>Assortativity</a:t>
            </a:r>
            <a:endParaRPr lang="en-US" dirty="0"/>
          </a:p>
          <a:p>
            <a:pPr lvl="1"/>
            <a:r>
              <a:rPr lang="en-US" dirty="0"/>
              <a:t>Articulation points</a:t>
            </a:r>
          </a:p>
        </p:txBody>
      </p:sp>
    </p:spTree>
    <p:extLst>
      <p:ext uri="{BB962C8B-B14F-4D97-AF65-F5344CB8AC3E}">
        <p14:creationId xmlns:p14="http://schemas.microsoft.com/office/powerpoint/2010/main" val="14957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2B3A507-28A9-C84B-ABCF-24AD31FE02AD}"/>
              </a:ext>
            </a:extLst>
          </p:cNvPr>
          <p:cNvSpPr/>
          <p:nvPr/>
        </p:nvSpPr>
        <p:spPr>
          <a:xfrm>
            <a:off x="838200" y="1825625"/>
            <a:ext cx="10515600" cy="18319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8222D-0770-C046-B220-FBC851E60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Use for our project:</a:t>
            </a:r>
          </a:p>
          <a:p>
            <a:pPr lvl="1"/>
            <a:r>
              <a:rPr lang="en-US" dirty="0"/>
              <a:t>Paper suggests ego graph-based approach works</a:t>
            </a:r>
          </a:p>
          <a:p>
            <a:pPr lvl="1"/>
            <a:r>
              <a:rPr lang="en-US" dirty="0"/>
              <a:t>Use the features shown to be effective</a:t>
            </a:r>
          </a:p>
          <a:p>
            <a:pPr lvl="1"/>
            <a:r>
              <a:rPr lang="en-US" dirty="0"/>
              <a:t>Authors suggest combining graph-based approach with other features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C62413-7D87-B94B-AEEB-51845A8B3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Related Work: Cornelissen et al., “A network topology approach to bot classification”</a:t>
            </a:r>
          </a:p>
        </p:txBody>
      </p:sp>
    </p:spTree>
    <p:extLst>
      <p:ext uri="{BB962C8B-B14F-4D97-AF65-F5344CB8AC3E}">
        <p14:creationId xmlns:p14="http://schemas.microsoft.com/office/powerpoint/2010/main" val="34744666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34CEC65-2519-2F42-BC53-307EBFFAB09B}"/>
              </a:ext>
            </a:extLst>
          </p:cNvPr>
          <p:cNvSpPr/>
          <p:nvPr/>
        </p:nvSpPr>
        <p:spPr>
          <a:xfrm>
            <a:off x="838200" y="4330263"/>
            <a:ext cx="10515600" cy="138736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7CDFB9-A6E1-3146-9BCD-9072BBAF2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Work: Harun et al., “Bot Classification for Real-Life Highly Class-Imbalanced Dataset”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25510-BBF0-D94D-AB4B-AD47DD8CF9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Classifying botnets in a class-imbalanced network dataset</a:t>
            </a:r>
          </a:p>
          <a:p>
            <a:r>
              <a:rPr lang="en-US" dirty="0"/>
              <a:t>Experiments with different supervised learning algorithms on this imbalanced datasets:</a:t>
            </a:r>
          </a:p>
          <a:p>
            <a:pPr lvl="1"/>
            <a:r>
              <a:rPr lang="en-US" dirty="0"/>
              <a:t>Random forests (RF), KNN, SVM perform poorly for imbalanced datasets</a:t>
            </a:r>
          </a:p>
          <a:p>
            <a:pPr lvl="1"/>
            <a:r>
              <a:rPr lang="en-US" dirty="0"/>
              <a:t>Gaussian Naïve Bayes (GNB), Quadratic discriminant analysis (QDA) better for imbalanced datasets</a:t>
            </a:r>
          </a:p>
          <a:p>
            <a:pPr marL="0" indent="0">
              <a:buNone/>
            </a:pPr>
            <a:r>
              <a:rPr lang="en-US" dirty="0"/>
              <a:t>Use for our project:</a:t>
            </a:r>
          </a:p>
          <a:p>
            <a:pPr lvl="1"/>
            <a:r>
              <a:rPr lang="en-US" dirty="0"/>
              <a:t>Use GNB, QDA for imbalanced datasets</a:t>
            </a:r>
          </a:p>
          <a:p>
            <a:pPr lvl="1"/>
            <a:r>
              <a:rPr lang="en-US" dirty="0"/>
              <a:t>When using RF, KNN, SVM try to keep the dataset well-balanced</a:t>
            </a:r>
          </a:p>
        </p:txBody>
      </p:sp>
    </p:spTree>
    <p:extLst>
      <p:ext uri="{BB962C8B-B14F-4D97-AF65-F5344CB8AC3E}">
        <p14:creationId xmlns:p14="http://schemas.microsoft.com/office/powerpoint/2010/main" val="1732446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6C881-8D08-EB43-B104-E883C85EC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01E3A-E2A2-E547-BC69-C9E960082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Simple idea:</a:t>
            </a:r>
          </a:p>
          <a:p>
            <a:r>
              <a:rPr lang="en-US" dirty="0"/>
              <a:t>Fake accounts and bots don’t have the same social structure as real users</a:t>
            </a:r>
          </a:p>
          <a:p>
            <a:r>
              <a:rPr lang="en-US" dirty="0"/>
              <a:t>Use graph features and ego graph topology to identify fake accounts</a:t>
            </a:r>
          </a:p>
          <a:p>
            <a:r>
              <a:rPr lang="en-US" dirty="0"/>
              <a:t>Clustering nodes according to their graph features (see also: community detection)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545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6C881-8D08-EB43-B104-E883C85EC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01E3A-E2A2-E547-BC69-C9E960082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Next steps: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a good labelled dataset, scrape social graph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Explore graph data, feature engineering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experiments on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Develop a classification approach based on the experiments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Evaluate our approach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1424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F2F9D-2989-0E4F-8E3C-827CE8D04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One of the biggest annoyances in social networks?</a:t>
            </a:r>
          </a:p>
        </p:txBody>
      </p:sp>
    </p:spTree>
    <p:extLst>
      <p:ext uri="{BB962C8B-B14F-4D97-AF65-F5344CB8AC3E}">
        <p14:creationId xmlns:p14="http://schemas.microsoft.com/office/powerpoint/2010/main" val="34348773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0333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CB8E139-5D9D-D640-82E9-D8E061F878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423"/>
          <a:stretch/>
        </p:blipFill>
        <p:spPr>
          <a:xfrm>
            <a:off x="2627971" y="0"/>
            <a:ext cx="6936058" cy="6814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424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E4BD5-196C-DA4A-BDD7-D36A40098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Fake accounts and bots!</a:t>
            </a:r>
          </a:p>
        </p:txBody>
      </p:sp>
    </p:spTree>
    <p:extLst>
      <p:ext uri="{BB962C8B-B14F-4D97-AF65-F5344CB8AC3E}">
        <p14:creationId xmlns:p14="http://schemas.microsoft.com/office/powerpoint/2010/main" val="1961971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494EBE-35FB-C044-8862-C22206D6A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4043" y="1668021"/>
            <a:ext cx="7043913" cy="3521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86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F84AE4-1905-BC47-AB1D-DC0347D24A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0" y="1257300"/>
            <a:ext cx="60960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428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82471-DF02-384A-B2DC-7FCCC648B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82EC2-C2B6-3049-84C1-6CB47005C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number of fake accounts in online social networks (OSNs)</a:t>
            </a:r>
          </a:p>
          <a:p>
            <a:r>
              <a:rPr lang="en-US" dirty="0"/>
              <a:t>Fake accounts can serve a variety of (malicious) purposes:</a:t>
            </a:r>
          </a:p>
          <a:p>
            <a:pPr lvl="1"/>
            <a:r>
              <a:rPr lang="en-US" dirty="0"/>
              <a:t>Spamming</a:t>
            </a:r>
          </a:p>
          <a:p>
            <a:pPr lvl="1"/>
            <a:r>
              <a:rPr lang="en-US" dirty="0"/>
              <a:t>Malware distribution</a:t>
            </a:r>
          </a:p>
          <a:p>
            <a:pPr lvl="1"/>
            <a:r>
              <a:rPr lang="en-US" dirty="0"/>
              <a:t>Scams</a:t>
            </a:r>
          </a:p>
          <a:p>
            <a:pPr lvl="1"/>
            <a:r>
              <a:rPr lang="en-US" dirty="0"/>
              <a:t>Identity fraud</a:t>
            </a:r>
          </a:p>
          <a:p>
            <a:pPr lvl="1"/>
            <a:r>
              <a:rPr lang="en-US" dirty="0"/>
              <a:t>Boost popularity, i.e. fake followers</a:t>
            </a:r>
          </a:p>
          <a:p>
            <a:pPr lvl="1"/>
            <a:r>
              <a:rPr lang="en-US" dirty="0"/>
              <a:t>Increase visibility of certain content (see spamming)</a:t>
            </a:r>
          </a:p>
          <a:p>
            <a:pPr lvl="1"/>
            <a:r>
              <a:rPr lang="en-US" dirty="0"/>
              <a:t>Influence public opinion (or the perception thereof)</a:t>
            </a:r>
          </a:p>
        </p:txBody>
      </p:sp>
    </p:spTree>
    <p:extLst>
      <p:ext uri="{BB962C8B-B14F-4D97-AF65-F5344CB8AC3E}">
        <p14:creationId xmlns:p14="http://schemas.microsoft.com/office/powerpoint/2010/main" val="1723870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7893-60B0-7941-95B1-A1A58D223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definition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60B0B-7534-3F49-82C8-77B9C50CE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69923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Observation: social networks are graphs!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social graph: graph of interactions, friend or follow relations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37D90FC-5EB2-0348-9775-25FF09A0C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66054" y="1185860"/>
            <a:ext cx="4987745" cy="3441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72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77893-60B0-7941-95B1-A1A58D223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definition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60B0B-7534-3F49-82C8-77B9C50CE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Given: directed graph G=(V,E)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Goal: identify all nodes that are fake accounts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Important: maintain a low false-positive rate</a:t>
            </a:r>
          </a:p>
        </p:txBody>
      </p:sp>
    </p:spTree>
    <p:extLst>
      <p:ext uri="{BB962C8B-B14F-4D97-AF65-F5344CB8AC3E}">
        <p14:creationId xmlns:p14="http://schemas.microsoft.com/office/powerpoint/2010/main" val="2906344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801</Words>
  <Application>Microsoft Macintosh PowerPoint</Application>
  <PresentationFormat>Widescreen</PresentationFormat>
  <Paragraphs>110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Leveraging network topology for better fake account detection in social networks*</vt:lpstr>
      <vt:lpstr>One of the biggest annoyances in social networks?</vt:lpstr>
      <vt:lpstr>PowerPoint Presentation</vt:lpstr>
      <vt:lpstr>Fake accounts and bots!</vt:lpstr>
      <vt:lpstr>PowerPoint Presentation</vt:lpstr>
      <vt:lpstr>PowerPoint Presentation</vt:lpstr>
      <vt:lpstr>Motivation</vt:lpstr>
      <vt:lpstr>Problem definition</vt:lpstr>
      <vt:lpstr>Problem definition</vt:lpstr>
      <vt:lpstr>Related Work: Xiao et al., “Detecting Clusters of Fake Accounts in Online Social Networks”</vt:lpstr>
      <vt:lpstr>Related Work: Chowdhury et al., “Botnet detection using graph‐based feature clustering”</vt:lpstr>
      <vt:lpstr>Related Work: Cao et al., “Aiding the detection of fake accounts in large scale social online services”</vt:lpstr>
      <vt:lpstr>Related Work: Lundberg et al., “Towards a language independent Twitter bot detector”</vt:lpstr>
      <vt:lpstr>Related Work: Lundberg et al., “Towards a language independent Twitter bot detector”</vt:lpstr>
      <vt:lpstr>Related Work: Cornelissen et al., “A network topology approach to bot classification”</vt:lpstr>
      <vt:lpstr>Related Work: Cornelissen et al., “A network topology approach to bot classification”</vt:lpstr>
      <vt:lpstr>Related Work: Harun et al., “Bot Classification for Real-Life Highly Class-Imbalanced Dataset”</vt:lpstr>
      <vt:lpstr>Proposed approach</vt:lpstr>
      <vt:lpstr>Proposed approach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Leveraging network topology for better fake account detection in social networks*</dc:title>
  <dc:creator>베벤씨</dc:creator>
  <cp:lastModifiedBy>베벤씨</cp:lastModifiedBy>
  <cp:revision>98</cp:revision>
  <dcterms:created xsi:type="dcterms:W3CDTF">2019-09-30T04:32:50Z</dcterms:created>
  <dcterms:modified xsi:type="dcterms:W3CDTF">2019-10-01T14:08:04Z</dcterms:modified>
</cp:coreProperties>
</file>